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58" r:id="rId4"/>
    <p:sldId id="266" r:id="rId5"/>
    <p:sldId id="267" r:id="rId6"/>
    <p:sldId id="268" r:id="rId7"/>
    <p:sldId id="260" r:id="rId8"/>
    <p:sldId id="265" r:id="rId9"/>
    <p:sldId id="264" r:id="rId10"/>
    <p:sldId id="269" r:id="rId11"/>
    <p:sldId id="270" r:id="rId12"/>
    <p:sldId id="271" r:id="rId13"/>
    <p:sldId id="263" r:id="rId14"/>
    <p:sldId id="272" r:id="rId15"/>
    <p:sldId id="262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coln Lauhon" initials="LL" lastIdx="1" clrIdx="0"/>
  <p:cmAuthor id="2" name="Jonathan Daniel Emery" initials="JDE" lastIdx="4" clrIdx="1">
    <p:extLst>
      <p:ext uri="{19B8F6BF-5375-455C-9EA6-DF929625EA0E}">
        <p15:presenceInfo xmlns:p15="http://schemas.microsoft.com/office/powerpoint/2012/main" userId="Jonathan Daniel Emer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C929"/>
    <a:srgbClr val="007FA4"/>
    <a:srgbClr val="005C77"/>
    <a:srgbClr val="298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A3831-8F48-407C-AC74-6DFBAE2C3C4A}" v="131" dt="2019-09-15T21:36:22.153"/>
    <p1510:client id="{459ED01C-A711-481B-811A-4EEDFE6B645D}" v="251" dt="2019-09-15T23:40:56.262"/>
    <p1510:client id="{8BC5B33C-EFC3-4FC0-9890-E91022B5E7B5}" v="33" dt="2019-09-16T01:03:41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403" autoAdjust="0"/>
  </p:normalViewPr>
  <p:slideViewPr>
    <p:cSldViewPr snapToGrid="0" snapToObjects="1">
      <p:cViewPr>
        <p:scale>
          <a:sx n="33" d="100"/>
          <a:sy n="33" d="100"/>
        </p:scale>
        <p:origin x="1520" y="7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38"/>
    </p:cViewPr>
  </p:sorterViewPr>
  <p:notesViewPr>
    <p:cSldViewPr snapToGrid="0" snapToObjects="1">
      <p:cViewPr varScale="1">
        <p:scale>
          <a:sx n="114" d="100"/>
          <a:sy n="114" d="100"/>
        </p:scale>
        <p:origin x="-40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2DA3831-8F48-407C-AC74-6DFBAE2C3C4A}"/>
    <pc:docChg chg="addSld delSld modSld sldOrd">
      <pc:chgData name="" userId="" providerId="" clId="Web-{42DA3831-8F48-407C-AC74-6DFBAE2C3C4A}" dt="2019-09-15T21:36:18.606" v="124" actId="20577"/>
      <pc:docMkLst>
        <pc:docMk/>
      </pc:docMkLst>
      <pc:sldChg chg="del">
        <pc:chgData name="" userId="" providerId="" clId="Web-{42DA3831-8F48-407C-AC74-6DFBAE2C3C4A}" dt="2019-09-15T21:25:38.568" v="107"/>
        <pc:sldMkLst>
          <pc:docMk/>
          <pc:sldMk cId="1681275439" sldId="323"/>
        </pc:sldMkLst>
      </pc:sldChg>
      <pc:sldChg chg="modSp ord">
        <pc:chgData name="" userId="" providerId="" clId="Web-{42DA3831-8F48-407C-AC74-6DFBAE2C3C4A}" dt="2019-09-15T21:21:22.616" v="106" actId="20577"/>
        <pc:sldMkLst>
          <pc:docMk/>
          <pc:sldMk cId="744598210" sldId="328"/>
        </pc:sldMkLst>
        <pc:spChg chg="mod">
          <ac:chgData name="" userId="" providerId="" clId="Web-{42DA3831-8F48-407C-AC74-6DFBAE2C3C4A}" dt="2019-09-15T21:21:22.616" v="106" actId="20577"/>
          <ac:spMkLst>
            <pc:docMk/>
            <pc:sldMk cId="744598210" sldId="328"/>
            <ac:spMk id="5" creationId="{00000000-0000-0000-0000-000000000000}"/>
          </ac:spMkLst>
        </pc:spChg>
      </pc:sldChg>
      <pc:sldChg chg="modSp new">
        <pc:chgData name="" userId="" providerId="" clId="Web-{42DA3831-8F48-407C-AC74-6DFBAE2C3C4A}" dt="2019-09-15T21:35:44.072" v="109" actId="20577"/>
        <pc:sldMkLst>
          <pc:docMk/>
          <pc:sldMk cId="2302002830" sldId="329"/>
        </pc:sldMkLst>
        <pc:spChg chg="mod">
          <ac:chgData name="" userId="" providerId="" clId="Web-{42DA3831-8F48-407C-AC74-6DFBAE2C3C4A}" dt="2019-09-15T21:35:44.072" v="109" actId="20577"/>
          <ac:spMkLst>
            <pc:docMk/>
            <pc:sldMk cId="2302002830" sldId="329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04:45.853" v="44" actId="20577"/>
          <ac:spMkLst>
            <pc:docMk/>
            <pc:sldMk cId="2302002830" sldId="329"/>
            <ac:spMk id="3" creationId="{06B9CBEA-9F44-48A1-BC59-9074E81BC147}"/>
          </ac:spMkLst>
        </pc:spChg>
      </pc:sldChg>
      <pc:sldChg chg="new del">
        <pc:chgData name="" userId="" providerId="" clId="Web-{42DA3831-8F48-407C-AC74-6DFBAE2C3C4A}" dt="2019-09-15T21:15:19.987" v="80"/>
        <pc:sldMkLst>
          <pc:docMk/>
          <pc:sldMk cId="784692389" sldId="330"/>
        </pc:sldMkLst>
      </pc:sldChg>
      <pc:sldChg chg="modSp add replId">
        <pc:chgData name="" userId="" providerId="" clId="Web-{42DA3831-8F48-407C-AC74-6DFBAE2C3C4A}" dt="2019-09-15T21:35:53.042" v="115" actId="20577"/>
        <pc:sldMkLst>
          <pc:docMk/>
          <pc:sldMk cId="3699597234" sldId="331"/>
        </pc:sldMkLst>
        <pc:spChg chg="mod">
          <ac:chgData name="" userId="" providerId="" clId="Web-{42DA3831-8F48-407C-AC74-6DFBAE2C3C4A}" dt="2019-09-15T21:35:53.042" v="115" actId="20577"/>
          <ac:spMkLst>
            <pc:docMk/>
            <pc:sldMk cId="3699597234" sldId="331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08:39.871" v="57" actId="20577"/>
          <ac:spMkLst>
            <pc:docMk/>
            <pc:sldMk cId="3699597234" sldId="331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5:59.354" v="119" actId="20577"/>
        <pc:sldMkLst>
          <pc:docMk/>
          <pc:sldMk cId="382556765" sldId="332"/>
        </pc:sldMkLst>
        <pc:spChg chg="mod">
          <ac:chgData name="" userId="" providerId="" clId="Web-{42DA3831-8F48-407C-AC74-6DFBAE2C3C4A}" dt="2019-09-15T21:35:59.354" v="119" actId="20577"/>
          <ac:spMkLst>
            <pc:docMk/>
            <pc:sldMk cId="382556765" sldId="332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2:03.523" v="65" actId="20577"/>
          <ac:spMkLst>
            <pc:docMk/>
            <pc:sldMk cId="382556765" sldId="332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6:06.480" v="121" actId="20577"/>
        <pc:sldMkLst>
          <pc:docMk/>
          <pc:sldMk cId="3074883222" sldId="333"/>
        </pc:sldMkLst>
        <pc:spChg chg="mod">
          <ac:chgData name="" userId="" providerId="" clId="Web-{42DA3831-8F48-407C-AC74-6DFBAE2C3C4A}" dt="2019-09-15T21:36:06.480" v="121" actId="20577"/>
          <ac:spMkLst>
            <pc:docMk/>
            <pc:sldMk cId="3074883222" sldId="333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5:10.596" v="79" actId="20577"/>
          <ac:spMkLst>
            <pc:docMk/>
            <pc:sldMk cId="3074883222" sldId="333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6:18.606" v="124" actId="20577"/>
        <pc:sldMkLst>
          <pc:docMk/>
          <pc:sldMk cId="2116473771" sldId="334"/>
        </pc:sldMkLst>
        <pc:spChg chg="mod">
          <ac:chgData name="" userId="" providerId="" clId="Web-{42DA3831-8F48-407C-AC74-6DFBAE2C3C4A}" dt="2019-09-15T21:36:18.606" v="124" actId="20577"/>
          <ac:spMkLst>
            <pc:docMk/>
            <pc:sldMk cId="2116473771" sldId="334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8:40.857" v="98" actId="1076"/>
          <ac:spMkLst>
            <pc:docMk/>
            <pc:sldMk cId="2116473771" sldId="334"/>
            <ac:spMk id="3" creationId="{06B9CBEA-9F44-48A1-BC59-9074E81BC147}"/>
          </ac:spMkLst>
        </pc:spChg>
      </pc:sldChg>
      <pc:sldChg chg="add replId">
        <pc:chgData name="" userId="" providerId="" clId="Web-{42DA3831-8F48-407C-AC74-6DFBAE2C3C4A}" dt="2019-09-15T21:20:58.521" v="99"/>
        <pc:sldMkLst>
          <pc:docMk/>
          <pc:sldMk cId="3283124323" sldId="335"/>
        </pc:sldMkLst>
      </pc:sldChg>
    </pc:docChg>
  </pc:docChgLst>
  <pc:docChgLst>
    <pc:chgData clId="Web-{8BC5B33C-EFC3-4FC0-9890-E91022B5E7B5}"/>
    <pc:docChg chg="modSld">
      <pc:chgData name="" userId="" providerId="" clId="Web-{8BC5B33C-EFC3-4FC0-9890-E91022B5E7B5}" dt="2019-09-16T01:03:41.658" v="33" actId="20577"/>
      <pc:docMkLst>
        <pc:docMk/>
      </pc:docMkLst>
      <pc:sldChg chg="modSp">
        <pc:chgData name="" userId="" providerId="" clId="Web-{8BC5B33C-EFC3-4FC0-9890-E91022B5E7B5}" dt="2019-09-16T00:56:43.774" v="17" actId="20577"/>
        <pc:sldMkLst>
          <pc:docMk/>
          <pc:sldMk cId="1092603833" sldId="287"/>
        </pc:sldMkLst>
        <pc:spChg chg="mod">
          <ac:chgData name="" userId="" providerId="" clId="Web-{8BC5B33C-EFC3-4FC0-9890-E91022B5E7B5}" dt="2019-09-16T00:56:43.774" v="17" actId="20577"/>
          <ac:spMkLst>
            <pc:docMk/>
            <pc:sldMk cId="1092603833" sldId="287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0:55:17.394" v="10" actId="20577"/>
        <pc:sldMkLst>
          <pc:docMk/>
          <pc:sldMk cId="923505182" sldId="293"/>
        </pc:sldMkLst>
        <pc:spChg chg="mod">
          <ac:chgData name="" userId="" providerId="" clId="Web-{8BC5B33C-EFC3-4FC0-9890-E91022B5E7B5}" dt="2019-09-16T00:55:17.394" v="10" actId="20577"/>
          <ac:spMkLst>
            <pc:docMk/>
            <pc:sldMk cId="923505182" sldId="293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0:57:39.386" v="25" actId="20577"/>
        <pc:sldMkLst>
          <pc:docMk/>
          <pc:sldMk cId="3542717774" sldId="294"/>
        </pc:sldMkLst>
        <pc:spChg chg="mod">
          <ac:chgData name="" userId="" providerId="" clId="Web-{8BC5B33C-EFC3-4FC0-9890-E91022B5E7B5}" dt="2019-09-16T00:57:39.386" v="25" actId="20577"/>
          <ac:spMkLst>
            <pc:docMk/>
            <pc:sldMk cId="3542717774" sldId="294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1:03:41.658" v="33" actId="20577"/>
        <pc:sldMkLst>
          <pc:docMk/>
          <pc:sldMk cId="3386078999" sldId="295"/>
        </pc:sldMkLst>
        <pc:spChg chg="mod">
          <ac:chgData name="" userId="" providerId="" clId="Web-{8BC5B33C-EFC3-4FC0-9890-E91022B5E7B5}" dt="2019-09-16T01:03:41.658" v="33" actId="20577"/>
          <ac:spMkLst>
            <pc:docMk/>
            <pc:sldMk cId="3386078999" sldId="295"/>
            <ac:spMk id="3" creationId="{00000000-0000-0000-0000-000000000000}"/>
          </ac:spMkLst>
        </pc:spChg>
      </pc:sldChg>
    </pc:docChg>
  </pc:docChgLst>
  <pc:docChgLst>
    <pc:chgData clId="Web-{459ED01C-A711-481B-811A-4EEDFE6B645D}"/>
    <pc:docChg chg="addSld modSld">
      <pc:chgData name="" userId="" providerId="" clId="Web-{459ED01C-A711-481B-811A-4EEDFE6B645D}" dt="2019-09-15T23:40:53.840" v="247" actId="20577"/>
      <pc:docMkLst>
        <pc:docMk/>
      </pc:docMkLst>
      <pc:sldChg chg="modSp">
        <pc:chgData name="" userId="" providerId="" clId="Web-{459ED01C-A711-481B-811A-4EEDFE6B645D}" dt="2019-09-15T23:25:23.045" v="6" actId="20577"/>
        <pc:sldMkLst>
          <pc:docMk/>
          <pc:sldMk cId="4233936330" sldId="322"/>
        </pc:sldMkLst>
        <pc:spChg chg="mod">
          <ac:chgData name="" userId="" providerId="" clId="Web-{459ED01C-A711-481B-811A-4EEDFE6B645D}" dt="2019-09-15T23:25:23.045" v="6" actId="20577"/>
          <ac:spMkLst>
            <pc:docMk/>
            <pc:sldMk cId="4233936330" sldId="322"/>
            <ac:spMk id="3" creationId="{9534377F-2FB6-48FB-9E4B-8AC8ECF5113B}"/>
          </ac:spMkLst>
        </pc:spChg>
      </pc:sldChg>
      <pc:sldChg chg="delSp modSp">
        <pc:chgData name="" userId="" providerId="" clId="Web-{459ED01C-A711-481B-811A-4EEDFE6B645D}" dt="2019-09-15T23:34:36.676" v="99" actId="20577"/>
        <pc:sldMkLst>
          <pc:docMk/>
          <pc:sldMk cId="3687488384" sldId="325"/>
        </pc:sldMkLst>
        <pc:spChg chg="mod">
          <ac:chgData name="" userId="" providerId="" clId="Web-{459ED01C-A711-481B-811A-4EEDFE6B645D}" dt="2019-09-15T23:34:36.676" v="99" actId="20577"/>
          <ac:spMkLst>
            <pc:docMk/>
            <pc:sldMk cId="3687488384" sldId="325"/>
            <ac:spMk id="5" creationId="{44395C1D-F0A4-4822-93A1-8DDC9F783346}"/>
          </ac:spMkLst>
        </pc:spChg>
        <pc:spChg chg="del">
          <ac:chgData name="" userId="" providerId="" clId="Web-{459ED01C-A711-481B-811A-4EEDFE6B645D}" dt="2019-09-15T23:30:57.016" v="8"/>
          <ac:spMkLst>
            <pc:docMk/>
            <pc:sldMk cId="3687488384" sldId="325"/>
            <ac:spMk id="8" creationId="{B84DBDD5-B992-4C90-BAB7-715C35C8D257}"/>
          </ac:spMkLst>
        </pc:spChg>
      </pc:sldChg>
      <pc:sldChg chg="modSp add replId">
        <pc:chgData name="" userId="" providerId="" clId="Web-{459ED01C-A711-481B-811A-4EEDFE6B645D}" dt="2019-09-15T23:40:51.621" v="245" actId="20577"/>
        <pc:sldMkLst>
          <pc:docMk/>
          <pc:sldMk cId="2005583495" sldId="336"/>
        </pc:sldMkLst>
        <pc:spChg chg="mod">
          <ac:chgData name="" userId="" providerId="" clId="Web-{459ED01C-A711-481B-811A-4EEDFE6B645D}" dt="2019-09-15T23:35:04.927" v="102" actId="20577"/>
          <ac:spMkLst>
            <pc:docMk/>
            <pc:sldMk cId="2005583495" sldId="336"/>
            <ac:spMk id="2" creationId="{FF3B2C18-3B5B-401C-80AF-05615EB15491}"/>
          </ac:spMkLst>
        </pc:spChg>
        <pc:spChg chg="mod">
          <ac:chgData name="" userId="" providerId="" clId="Web-{459ED01C-A711-481B-811A-4EEDFE6B645D}" dt="2019-09-15T23:40:51.621" v="245" actId="20577"/>
          <ac:spMkLst>
            <pc:docMk/>
            <pc:sldMk cId="2005583495" sldId="336"/>
            <ac:spMk id="5" creationId="{44395C1D-F0A4-4822-93A1-8DDC9F7833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366D-2BB1-1D44-A920-38772E07476C}" type="datetime1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69C83-0A30-2C4F-9AA5-F534E6C3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7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BFF33-8740-884E-9117-8CE82C098C33}" type="datetime1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E779-BDB2-2A4A-A72C-484C260DC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2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off, this is pretty low-barrier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off, this is pretty low-barrier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1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mple-16x9-bkg-master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028" y="417786"/>
            <a:ext cx="7608972" cy="2334610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4800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28" y="2935454"/>
            <a:ext cx="6999372" cy="112986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28" y="4529662"/>
            <a:ext cx="3073400" cy="368300"/>
          </a:xfrm>
          <a:prstGeom prst="rect">
            <a:avLst/>
          </a:prstGeom>
        </p:spPr>
      </p:pic>
      <p:pic>
        <p:nvPicPr>
          <p:cNvPr id="8" name="Picture 7" descr="diag-rule-wider.eps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4227499"/>
            <a:ext cx="9144002" cy="12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94622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85D8549-8341-1D44-B20E-1832E3F66A28}" type="datetime1">
              <a:rPr lang="en-US" smtClean="0"/>
              <a:t>1/29/2020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143933" y="279400"/>
            <a:ext cx="8856134" cy="4267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E19020A-DFAA-DA4F-86E2-9542E608C4CB}" type="datetime1">
              <a:rPr lang="en-US" smtClean="0"/>
              <a:t>1/29/2020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 with Optional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4816" y="4016687"/>
            <a:ext cx="6752895" cy="353943"/>
          </a:xfrm>
          <a:noFill/>
        </p:spPr>
        <p:txBody>
          <a:bodyPr wrap="square" lIns="182880" tIns="45720" bIns="9144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85380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4643817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3B3DEDD-DC00-1E41-9FE9-B6C7ABD8CA25}" type="datetime1">
              <a:rPr lang="en-US" smtClean="0"/>
              <a:t>1/29/2020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0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53992" y="465138"/>
            <a:ext cx="2636343" cy="39973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45197" y="465137"/>
            <a:ext cx="2637216" cy="39973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9"/>
          </p:nvPr>
        </p:nvSpPr>
        <p:spPr>
          <a:xfrm>
            <a:off x="3251200" y="465138"/>
            <a:ext cx="2641600" cy="399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8D0AED3-E44F-D54D-9A1B-6FADC1313669}" type="datetime1">
              <a:rPr lang="en-US" smtClean="0"/>
              <a:t>1/29/2020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4588934"/>
            <a:ext cx="9144000" cy="5545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2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693682"/>
            <a:ext cx="6999372" cy="2807576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4273552"/>
            <a:ext cx="3073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6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- Sol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693682"/>
            <a:ext cx="6999372" cy="2807576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4273552"/>
            <a:ext cx="3073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with Captio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sz="quarter" idx="14"/>
          </p:nvPr>
        </p:nvSpPr>
        <p:spPr>
          <a:xfrm>
            <a:off x="367534" y="446088"/>
            <a:ext cx="8451850" cy="35174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359102" y="3963517"/>
            <a:ext cx="8452069" cy="415498"/>
          </a:xfrm>
          <a:solidFill>
            <a:schemeClr val="tx2"/>
          </a:solidFill>
        </p:spPr>
        <p:txBody>
          <a:bodyPr wrap="square" lIns="274320" tIns="91440" bIns="137160" anchor="b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961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mple-16x9-bkg-master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8" y="2108202"/>
            <a:ext cx="5083651" cy="6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57" y="2184396"/>
            <a:ext cx="5083651" cy="6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8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733540"/>
            <a:ext cx="7772400" cy="3425059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0" i="0" kern="1200" cap="all" baseline="0" dirty="0" smtClean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Sol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733540"/>
            <a:ext cx="7772400" cy="3425059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0" i="0" kern="1200" cap="all" baseline="0" dirty="0" smtClean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0769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49632"/>
            <a:ext cx="7958667" cy="4296968"/>
          </a:xfrm>
        </p:spPr>
        <p:txBody>
          <a:bodyPr anchor="ctr" anchorCtr="0"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397766" cy="33444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4588-872E-2F4A-9026-9907C39E8A4A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266300" y="1"/>
            <a:ext cx="584775" cy="2683932"/>
          </a:xfrm>
          <a:custGeom>
            <a:avLst/>
            <a:gdLst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4512889 h 4512889"/>
              <a:gd name="connsiteX3" fmla="*/ 0 w 646331"/>
              <a:gd name="connsiteY3" fmla="*/ 4512889 h 4512889"/>
              <a:gd name="connsiteX4" fmla="*/ 0 w 646331"/>
              <a:gd name="connsiteY4" fmla="*/ 0 h 4512889"/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3996423 h 4512889"/>
              <a:gd name="connsiteX3" fmla="*/ 0 w 646331"/>
              <a:gd name="connsiteY3" fmla="*/ 4512889 h 4512889"/>
              <a:gd name="connsiteX4" fmla="*/ 0 w 646331"/>
              <a:gd name="connsiteY4" fmla="*/ 0 h 4512889"/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3782879 h 4512889"/>
              <a:gd name="connsiteX3" fmla="*/ 0 w 646331"/>
              <a:gd name="connsiteY3" fmla="*/ 4512889 h 4512889"/>
              <a:gd name="connsiteX4" fmla="*/ 0 w 646331"/>
              <a:gd name="connsiteY4" fmla="*/ 0 h 451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331" h="4512889">
                <a:moveTo>
                  <a:pt x="0" y="0"/>
                </a:moveTo>
                <a:lnTo>
                  <a:pt x="646331" y="0"/>
                </a:lnTo>
                <a:lnTo>
                  <a:pt x="646331" y="3782879"/>
                </a:lnTo>
                <a:lnTo>
                  <a:pt x="0" y="45128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vert="vert270" wrap="square" lIns="182880" tIns="457200" rIns="182880" rtlCol="0" anchor="b" anchorCtr="0">
            <a:spAutoFit/>
          </a:bodyPr>
          <a:lstStyle/>
          <a:p>
            <a:pPr algn="r"/>
            <a:r>
              <a:rPr lang="en-US" sz="1400" b="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SECTION LABEL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528" y="210216"/>
            <a:ext cx="7618834" cy="82111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528" y="1168400"/>
            <a:ext cx="7618833" cy="33444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4588-872E-2F4A-9026-9907C39E8A4A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diag-rule-wider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0"/>
            <a:ext cx="9144002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7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76874"/>
            <a:ext cx="8397766" cy="33273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396489"/>
            <a:ext cx="8703733" cy="670315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1891"/>
            <a:ext cx="8397766" cy="602584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66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nded-16x9-banner-1.png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" b="19414"/>
          <a:stretch/>
        </p:blipFill>
        <p:spPr>
          <a:xfrm>
            <a:off x="0" y="4724401"/>
            <a:ext cx="9144000" cy="42458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4086"/>
            <a:ext cx="8397766" cy="3218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008" y="4785051"/>
            <a:ext cx="338664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1200" b="1" i="0"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209398" y="4790669"/>
            <a:ext cx="733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rgbClr val="D8D6D6"/>
                </a:solidFill>
              </a:defRPr>
            </a:lvl1pPr>
          </a:lstStyle>
          <a:p>
            <a:fld id="{D1E54462-A607-2942-962F-FB5F21B85ED6}" type="datetime1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47734" y="4780032"/>
            <a:ext cx="38511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 Footer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9" y="4848625"/>
            <a:ext cx="1962721" cy="189504"/>
          </a:xfrm>
          <a:prstGeom prst="rect">
            <a:avLst/>
          </a:prstGeom>
        </p:spPr>
      </p:pic>
      <p:pic>
        <p:nvPicPr>
          <p:cNvPr id="9" name="Picture 8" descr="slash-white.png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5" y="4870192"/>
            <a:ext cx="106891" cy="125754"/>
          </a:xfrm>
          <a:prstGeom prst="rect">
            <a:avLst/>
          </a:prstGeom>
        </p:spPr>
      </p:pic>
      <p:pic>
        <p:nvPicPr>
          <p:cNvPr id="14" name="Picture 13" descr="diag-rule-wider.eps"/>
          <p:cNvPicPr>
            <a:picLocks noChangeAspect="1"/>
          </p:cNvPicPr>
          <p:nvPr userDrawn="1"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7059"/>
          <a:stretch/>
        </p:blipFill>
        <p:spPr>
          <a:xfrm>
            <a:off x="0" y="4673599"/>
            <a:ext cx="9144002" cy="51399"/>
          </a:xfrm>
          <a:prstGeom prst="rect">
            <a:avLst/>
          </a:prstGeom>
        </p:spPr>
      </p:pic>
      <p:pic>
        <p:nvPicPr>
          <p:cNvPr id="15" name="Picture 14" descr="diag-rule-wider.eps"/>
          <p:cNvPicPr>
            <a:picLocks noChangeAspect="1"/>
          </p:cNvPicPr>
          <p:nvPr userDrawn="1"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0"/>
            <a:ext cx="9144002" cy="127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4" r:id="rId3"/>
    <p:sldLayoutId id="2147483651" r:id="rId4"/>
    <p:sldLayoutId id="2147483675" r:id="rId5"/>
    <p:sldLayoutId id="2147483654" r:id="rId6"/>
    <p:sldLayoutId id="2147483650" r:id="rId7"/>
    <p:sldLayoutId id="2147483673" r:id="rId8"/>
    <p:sldLayoutId id="2147483667" r:id="rId9"/>
    <p:sldLayoutId id="2147483662" r:id="rId10"/>
    <p:sldLayoutId id="2147483657" r:id="rId11"/>
    <p:sldLayoutId id="2147483666" r:id="rId12"/>
    <p:sldLayoutId id="2147483665" r:id="rId13"/>
    <p:sldLayoutId id="2147483669" r:id="rId14"/>
    <p:sldLayoutId id="2147483661" r:id="rId15"/>
    <p:sldLayoutId id="2147483676" r:id="rId16"/>
    <p:sldLayoutId id="2147483672" r:id="rId17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cap="none" spc="-100" normalizeH="0" baseline="0">
          <a:solidFill>
            <a:schemeClr val="tx2"/>
          </a:solidFill>
          <a:effectLst/>
          <a:latin typeface="+mn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Wingdings" charset="2"/>
        <a:buChar char="§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msecore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daaz/recipe-bookdown" TargetMode="External"/><Relationship Id="rId2" Type="http://schemas.openxmlformats.org/officeDocument/2006/relationships/hyperlink" Target="https://chrisdaaz.github.io/recipe-bookdow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emery-teachxpert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emery-teachxpert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ir.northwestern.edu/get-started/oer-grants/" TargetMode="Externa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://msecore.northwestern.ed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hrisdaaz.github.io/bookdown-sandbox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://bit.ly/emery-teachxperts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081" y="201728"/>
            <a:ext cx="8351884" cy="2334610"/>
          </a:xfrm>
        </p:spPr>
        <p:txBody>
          <a:bodyPr anchor="t" anchorCtr="0"/>
          <a:lstStyle/>
          <a:p>
            <a:r>
              <a:rPr lang="en-US" sz="2800" cap="none" dirty="0" smtClean="0">
                <a:latin typeface="+mj-lt"/>
              </a:rPr>
              <a:t>Multilevel Co-authoring Of Open Education Resources:</a:t>
            </a:r>
            <a:br>
              <a:rPr lang="en-US" sz="2800" cap="none" dirty="0" smtClean="0">
                <a:latin typeface="+mj-lt"/>
              </a:rPr>
            </a:br>
            <a:r>
              <a:rPr lang="en-US" sz="2400" i="1" cap="none" dirty="0" smtClean="0">
                <a:latin typeface="+mn-lt"/>
              </a:rPr>
              <a:t>Collaborating</a:t>
            </a:r>
            <a:r>
              <a:rPr lang="en-US" sz="2400" i="1" cap="none" dirty="0" smtClean="0">
                <a:latin typeface="+mj-lt"/>
              </a:rPr>
              <a:t> With Students For The Creation Of Course Materials</a:t>
            </a:r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>-or-</a:t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>Writing Nice, Free Textbooks With Friends</a:t>
            </a:r>
            <a:br>
              <a:rPr lang="en-US" sz="2800" i="1" cap="none" dirty="0" smtClean="0">
                <a:latin typeface="+mj-lt"/>
              </a:rPr>
            </a:br>
            <a:endParaRPr lang="en-US" sz="2800" i="1" cap="none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658" y="2574578"/>
            <a:ext cx="8028850" cy="112986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Jonathan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Emery | Assistant Professor of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Instruction, MSE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                            Assistant Director of Graduate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Studies, MSE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Chris Diaz           | Digital Publishing Librarian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6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</p:spPr>
        <p:txBody>
          <a:bodyPr/>
          <a:lstStyle/>
          <a:p>
            <a:r>
              <a:rPr lang="en-US" sz="2400" dirty="0" smtClean="0"/>
              <a:t>Step 4: Editing and Project Management</a:t>
            </a:r>
            <a:endParaRPr lang="en-US" sz="24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5" y="1031326"/>
            <a:ext cx="3205699" cy="3205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5995" y="1417017"/>
            <a:ext cx="447430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Localized/Delocalized file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management/task delegation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Bonus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Co-teaching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Computational assignments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Complete</a:t>
            </a:r>
            <a:r>
              <a:rPr lang="en-US" i="1" dirty="0" smtClean="0"/>
              <a:t> course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7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31636"/>
              </p:ext>
            </p:extLst>
          </p:nvPr>
        </p:nvGraphicFramePr>
        <p:xfrm>
          <a:off x="259882" y="204571"/>
          <a:ext cx="8609711" cy="439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914">
                  <a:extLst>
                    <a:ext uri="{9D8B030D-6E8A-4147-A177-3AD203B41FA5}">
                      <a16:colId xmlns:a16="http://schemas.microsoft.com/office/drawing/2014/main" val="1894682047"/>
                    </a:ext>
                  </a:extLst>
                </a:gridCol>
                <a:gridCol w="2194423">
                  <a:extLst>
                    <a:ext uri="{9D8B030D-6E8A-4147-A177-3AD203B41FA5}">
                      <a16:colId xmlns:a16="http://schemas.microsoft.com/office/drawing/2014/main" val="2449272627"/>
                    </a:ext>
                  </a:extLst>
                </a:gridCol>
                <a:gridCol w="1240876">
                  <a:extLst>
                    <a:ext uri="{9D8B030D-6E8A-4147-A177-3AD203B41FA5}">
                      <a16:colId xmlns:a16="http://schemas.microsoft.com/office/drawing/2014/main" val="4290632003"/>
                    </a:ext>
                  </a:extLst>
                </a:gridCol>
                <a:gridCol w="2092707">
                  <a:extLst>
                    <a:ext uri="{9D8B030D-6E8A-4147-A177-3AD203B41FA5}">
                      <a16:colId xmlns:a16="http://schemas.microsoft.com/office/drawing/2014/main" val="3692110921"/>
                    </a:ext>
                  </a:extLst>
                </a:gridCol>
                <a:gridCol w="1666791">
                  <a:extLst>
                    <a:ext uri="{9D8B030D-6E8A-4147-A177-3AD203B41FA5}">
                      <a16:colId xmlns:a16="http://schemas.microsoft.com/office/drawing/2014/main" val="376623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Course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Cognizant Faculty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Census</a:t>
                      </a:r>
                      <a:r>
                        <a:rPr lang="en-US" sz="1400" baseline="0" dirty="0" smtClean="0"/>
                        <a:t> (students/</a:t>
                      </a:r>
                      <a:r>
                        <a:rPr lang="en-US" sz="1400" baseline="0" dirty="0" err="1" smtClean="0"/>
                        <a:t>yr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45261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201-301 (Intro)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Emery,</a:t>
                      </a:r>
                      <a:r>
                        <a:rPr lang="en-US" sz="1200" b="1" baseline="0" dirty="0" smtClean="0"/>
                        <a:t> Wolverton, Shull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err="1" smtClean="0"/>
                        <a:t>Bookdown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300+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349527"/>
                  </a:ext>
                </a:extLst>
              </a:tr>
              <a:tr h="2651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314 (</a:t>
                      </a:r>
                      <a:r>
                        <a:rPr lang="en-US" sz="1200" dirty="0" err="1" smtClean="0"/>
                        <a:t>Thermo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Barnett, Luijten, Lauhon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</a:t>
                      </a:r>
                      <a:r>
                        <a:rPr lang="en-US" sz="1200" baseline="0" dirty="0" smtClean="0"/>
                        <a:t>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564354"/>
                  </a:ext>
                </a:extLst>
              </a:tr>
              <a:tr h="2684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315 (</a:t>
                      </a:r>
                      <a:r>
                        <a:rPr lang="en-US" sz="1200" dirty="0" err="1" smtClean="0"/>
                        <a:t>Thermo</a:t>
                      </a:r>
                      <a:r>
                        <a:rPr lang="en-US" sz="1200" dirty="0" smtClean="0"/>
                        <a:t> 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Wolverton, Mason, Emery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42328"/>
                  </a:ext>
                </a:extLst>
              </a:tr>
              <a:tr h="25236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316-1 (Micro.)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Joester, Voorhees,</a:t>
                      </a:r>
                      <a:r>
                        <a:rPr lang="en-US" sz="1200" baseline="0" dirty="0" smtClean="0"/>
                        <a:t>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801531"/>
                  </a:ext>
                </a:extLst>
              </a:tr>
              <a:tr h="2940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316-2 (Micro.)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Joester, </a:t>
                      </a:r>
                      <a:r>
                        <a:rPr lang="en-US" sz="1200" dirty="0" err="1" smtClean="0"/>
                        <a:t>Voohees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225733"/>
                  </a:ext>
                </a:extLst>
              </a:tr>
              <a:tr h="25878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318 (Selection)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Carr, Shull, Emery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LaTeX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80+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148388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331 (Polymers)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Huang,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PDF/</a:t>
                      </a:r>
                      <a:r>
                        <a:rPr lang="en-US" sz="1200" dirty="0" err="1" smtClean="0"/>
                        <a:t>LyX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12604"/>
                  </a:ext>
                </a:extLst>
              </a:tr>
              <a:tr h="2748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332 (Mech.)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Shull,</a:t>
                      </a:r>
                      <a:r>
                        <a:rPr lang="en-US" sz="1200" baseline="0" dirty="0" smtClean="0"/>
                        <a:t> Dunand, Emery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PDF/</a:t>
                      </a:r>
                      <a:r>
                        <a:rPr lang="en-US" sz="1200" dirty="0" err="1" smtClean="0"/>
                        <a:t>LyX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520871"/>
                  </a:ext>
                </a:extLst>
              </a:tr>
              <a:tr h="28765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351-1 (Sol. State)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Lauhon, Hersam, Snyder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693204"/>
                  </a:ext>
                </a:extLst>
              </a:tr>
              <a:tr h="27161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351-2 (Sol.</a:t>
                      </a:r>
                      <a:r>
                        <a:rPr lang="en-US" sz="1200" baseline="0" dirty="0" smtClean="0"/>
                        <a:t> State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Lauhon, Hersam, Snyder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71209"/>
                  </a:ext>
                </a:extLst>
              </a:tr>
              <a:tr h="2555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361 (Crystal)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Emery, Bedzyk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58841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390 (Design II)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Olson,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02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391 (Design I)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Chung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669168"/>
                  </a:ext>
                </a:extLst>
              </a:tr>
            </a:tbl>
          </a:graphicData>
        </a:graphic>
      </p:graphicFrame>
      <p:sp>
        <p:nvSpPr>
          <p:cNvPr id="5" name="Flowchart: Terminator 4"/>
          <p:cNvSpPr/>
          <p:nvPr/>
        </p:nvSpPr>
        <p:spPr>
          <a:xfrm>
            <a:off x="7327542" y="656917"/>
            <a:ext cx="1181191" cy="146957"/>
          </a:xfrm>
          <a:prstGeom prst="flowChartTerminator">
            <a:avLst/>
          </a:prstGeom>
          <a:gradFill flip="none" rotWithShape="1">
            <a:gsLst>
              <a:gs pos="27000">
                <a:schemeClr val="accent1">
                  <a:lumMod val="5000"/>
                  <a:lumOff val="95000"/>
                </a:schemeClr>
              </a:gs>
              <a:gs pos="100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Terminator 12"/>
          <p:cNvSpPr/>
          <p:nvPr/>
        </p:nvSpPr>
        <p:spPr>
          <a:xfrm>
            <a:off x="7327542" y="1246122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C000"/>
              </a:gs>
              <a:gs pos="100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Terminator 14"/>
          <p:cNvSpPr/>
          <p:nvPr/>
        </p:nvSpPr>
        <p:spPr>
          <a:xfrm>
            <a:off x="7327537" y="952677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0000"/>
              </a:gs>
              <a:gs pos="33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Terminator 15"/>
          <p:cNvSpPr/>
          <p:nvPr/>
        </p:nvSpPr>
        <p:spPr>
          <a:xfrm>
            <a:off x="7327533" y="2174542"/>
            <a:ext cx="1181191" cy="146957"/>
          </a:xfrm>
          <a:prstGeom prst="flowChartTerminator">
            <a:avLst/>
          </a:prstGeom>
          <a:gradFill flip="none" rotWithShape="1">
            <a:gsLst>
              <a:gs pos="15000">
                <a:schemeClr val="accent1">
                  <a:lumMod val="5000"/>
                  <a:lumOff val="95000"/>
                </a:schemeClr>
              </a:gs>
              <a:gs pos="100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Terminator 16"/>
          <p:cNvSpPr/>
          <p:nvPr/>
        </p:nvSpPr>
        <p:spPr>
          <a:xfrm>
            <a:off x="7327530" y="2477439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C000"/>
              </a:gs>
              <a:gs pos="100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18560" y="1246122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618560" y="1536648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618560" y="1848825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Terminator 20"/>
          <p:cNvSpPr/>
          <p:nvPr/>
        </p:nvSpPr>
        <p:spPr>
          <a:xfrm>
            <a:off x="7327535" y="1551593"/>
            <a:ext cx="1181191" cy="146957"/>
          </a:xfrm>
          <a:prstGeom prst="flowChartTerminator">
            <a:avLst/>
          </a:prstGeom>
          <a:gradFill flip="none" rotWithShape="1">
            <a:gsLst>
              <a:gs pos="100000">
                <a:srgbClr val="FFC000"/>
              </a:gs>
              <a:gs pos="4700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Terminator 22"/>
          <p:cNvSpPr/>
          <p:nvPr/>
        </p:nvSpPr>
        <p:spPr>
          <a:xfrm>
            <a:off x="7327531" y="1879614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C000"/>
              </a:gs>
              <a:gs pos="100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618559" y="2440743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Terminator 25"/>
          <p:cNvSpPr/>
          <p:nvPr/>
        </p:nvSpPr>
        <p:spPr>
          <a:xfrm>
            <a:off x="7327542" y="2823756"/>
            <a:ext cx="1181191" cy="146957"/>
          </a:xfrm>
          <a:prstGeom prst="flowChartTerminator">
            <a:avLst/>
          </a:prstGeom>
          <a:gradFill flip="none" rotWithShape="1">
            <a:gsLst>
              <a:gs pos="100000">
                <a:srgbClr val="FFC000"/>
              </a:gs>
              <a:gs pos="8600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618558" y="2799915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Terminator 27"/>
          <p:cNvSpPr/>
          <p:nvPr/>
        </p:nvSpPr>
        <p:spPr>
          <a:xfrm>
            <a:off x="7352866" y="3693465"/>
            <a:ext cx="1181191" cy="146957"/>
          </a:xfrm>
          <a:prstGeom prst="flowChartTerminator">
            <a:avLst/>
          </a:prstGeom>
          <a:gradFill flip="none" rotWithShape="1">
            <a:gsLst>
              <a:gs pos="54000">
                <a:srgbClr val="FFC000"/>
              </a:gs>
              <a:gs pos="89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Terminator 29"/>
          <p:cNvSpPr/>
          <p:nvPr/>
        </p:nvSpPr>
        <p:spPr>
          <a:xfrm>
            <a:off x="7352865" y="4034158"/>
            <a:ext cx="1181191" cy="146957"/>
          </a:xfrm>
          <a:prstGeom prst="flowChartTerminator">
            <a:avLst/>
          </a:prstGeom>
          <a:gradFill flip="none" rotWithShape="1">
            <a:gsLst>
              <a:gs pos="27000">
                <a:schemeClr val="accent1">
                  <a:lumMod val="5000"/>
                  <a:lumOff val="95000"/>
                </a:schemeClr>
              </a:gs>
              <a:gs pos="100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Status and Workflow: MSE Core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49327" y="422858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https://github.com/msecore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823" r="6944" b="7321"/>
          <a:stretch/>
        </p:blipFill>
        <p:spPr>
          <a:xfrm>
            <a:off x="475672" y="677873"/>
            <a:ext cx="8251753" cy="3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Make GitHub simple. Limit to:</a:t>
            </a:r>
          </a:p>
          <a:p>
            <a:pPr lvl="1"/>
            <a:r>
              <a:rPr lang="en-US" dirty="0" smtClean="0"/>
              <a:t>Commit: logs the changes you’ve made to GitHub’s “memory”</a:t>
            </a:r>
          </a:p>
          <a:p>
            <a:pPr lvl="1"/>
            <a:r>
              <a:rPr lang="en-US" dirty="0" smtClean="0"/>
              <a:t>Push: Sends all changes</a:t>
            </a:r>
            <a:r>
              <a:rPr lang="en-US" dirty="0"/>
              <a:t> </a:t>
            </a:r>
            <a:r>
              <a:rPr lang="en-US" dirty="0" smtClean="0"/>
              <a:t>to the remote repositories</a:t>
            </a:r>
          </a:p>
          <a:p>
            <a:pPr lvl="1"/>
            <a:r>
              <a:rPr lang="en-US" dirty="0" smtClean="0"/>
              <a:t>Fetch: Checks status on remote repository</a:t>
            </a:r>
          </a:p>
          <a:p>
            <a:pPr lvl="1"/>
            <a:r>
              <a:rPr lang="en-US" dirty="0" smtClean="0"/>
              <a:t>Pull: Downloads changes that may exist on the remote repository</a:t>
            </a:r>
          </a:p>
          <a:p>
            <a:r>
              <a:rPr lang="en-US" dirty="0" smtClean="0"/>
              <a:t>Utilize the capabilities of </a:t>
            </a:r>
            <a:r>
              <a:rPr lang="en-US" i="1" dirty="0" smtClean="0"/>
              <a:t>issues</a:t>
            </a:r>
            <a:r>
              <a:rPr lang="en-US" dirty="0" smtClean="0"/>
              <a:t> and </a:t>
            </a:r>
            <a:r>
              <a:rPr lang="en-US" i="1" dirty="0" smtClean="0"/>
              <a:t>projects</a:t>
            </a:r>
            <a:r>
              <a:rPr lang="en-US" dirty="0" smtClean="0"/>
              <a:t> on GitHub</a:t>
            </a:r>
          </a:p>
          <a:p>
            <a:r>
              <a:rPr lang="en-US" dirty="0" smtClean="0"/>
              <a:t>Give students basic training in tools</a:t>
            </a:r>
          </a:p>
          <a:p>
            <a:r>
              <a:rPr lang="en-US" dirty="0" smtClean="0"/>
              <a:t>Think twice about 1</a:t>
            </a:r>
            <a:r>
              <a:rPr lang="en-US" baseline="30000" dirty="0" smtClean="0"/>
              <a:t>st</a:t>
            </a:r>
            <a:r>
              <a:rPr lang="en-US" dirty="0" smtClean="0"/>
              <a:t>-year engineering work-study students…</a:t>
            </a:r>
          </a:p>
          <a:p>
            <a:r>
              <a:rPr lang="en-US" dirty="0" smtClean="0"/>
              <a:t>Still takes </a:t>
            </a:r>
            <a:r>
              <a:rPr lang="en-US" i="1" dirty="0" smtClean="0"/>
              <a:t>a lot</a:t>
            </a:r>
            <a:r>
              <a:rPr lang="en-US" dirty="0" smtClean="0"/>
              <a:t> of time…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1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5672" y="-214664"/>
            <a:ext cx="8298677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Activity: Let’s </a:t>
            </a:r>
            <a:r>
              <a:rPr lang="en-US" dirty="0" smtClean="0"/>
              <a:t>Co-author a Recipe Book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237264" y="4224342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https://chrisdaaz.github.io/recipe-bookdown/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37264" y="3841658"/>
            <a:ext cx="5548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https://github.com/chrisdaaz/recipe-bookdown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4043" t="36345" r="27128" b="39224"/>
          <a:stretch/>
        </p:blipFill>
        <p:spPr>
          <a:xfrm>
            <a:off x="1167319" y="1037277"/>
            <a:ext cx="7101192" cy="237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http://bit.ly/emery-teachxperts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5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 minutes project description</a:t>
            </a:r>
          </a:p>
          <a:p>
            <a:r>
              <a:rPr lang="en-US" dirty="0" smtClean="0"/>
              <a:t>30 minutes demo/hands-on exercise</a:t>
            </a:r>
          </a:p>
          <a:p>
            <a:r>
              <a:rPr lang="en-US" dirty="0" smtClean="0"/>
              <a:t>30 minutes optional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0518" y="4279639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http://bit.ly/emery-teachxperts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974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6196693" cy="821110"/>
          </a:xfrm>
        </p:spPr>
        <p:txBody>
          <a:bodyPr/>
          <a:lstStyle/>
          <a:p>
            <a:r>
              <a:rPr lang="en-US" dirty="0" smtClean="0"/>
              <a:t>Provost’s Affordable Instructional Resources Initiative (2019)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0"/>
          <a:stretch/>
        </p:blipFill>
        <p:spPr>
          <a:xfrm>
            <a:off x="8026354" y="212769"/>
            <a:ext cx="825673" cy="11884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https://www.mccormick.northwestern.edu/images/research-and-faculty/directory/shull-kenneth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742" y="1798959"/>
            <a:ext cx="976895" cy="9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ris Diaz's picture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r="29008" b="24376"/>
          <a:stretch/>
        </p:blipFill>
        <p:spPr bwMode="auto">
          <a:xfrm>
            <a:off x="8026354" y="3269073"/>
            <a:ext cx="901286" cy="109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09495" y="4380733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Chris Diaz, Libraries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702580" y="2862777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Ken Shull, MSE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180514" y="1447720"/>
            <a:ext cx="1963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Jonathan Emery, MSE</a:t>
            </a:r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168400"/>
            <a:ext cx="6723314" cy="3573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$5K grant to develop open educational resources for undergraduate courses</a:t>
            </a:r>
          </a:p>
          <a:p>
            <a:pPr lvl="1"/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Distributed online</a:t>
            </a:r>
          </a:p>
          <a:p>
            <a:pPr lvl="1"/>
            <a:r>
              <a:rPr lang="en-US" dirty="0" smtClean="0"/>
              <a:t>Available to be copies, adapted, etc.</a:t>
            </a:r>
          </a:p>
          <a:p>
            <a:r>
              <a:rPr lang="en-US" dirty="0" smtClean="0"/>
              <a:t>MSE proposal</a:t>
            </a:r>
          </a:p>
          <a:p>
            <a:pPr lvl="1"/>
            <a:r>
              <a:rPr lang="en-US" dirty="0" smtClean="0"/>
              <a:t>Develop OER text for MAT_SCI 201-301 (and others)</a:t>
            </a:r>
          </a:p>
          <a:p>
            <a:pPr lvl="1"/>
            <a:r>
              <a:rPr lang="en-US" dirty="0" smtClean="0"/>
              <a:t>Develop scalable OER co-authoring workflow</a:t>
            </a:r>
          </a:p>
          <a:p>
            <a:pPr lvl="1"/>
            <a:r>
              <a:rPr lang="en-US" dirty="0" smtClean="0"/>
              <a:t>Evangelize approach</a:t>
            </a:r>
          </a:p>
          <a:p>
            <a:pPr lvl="1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45135" y="4751118"/>
            <a:ext cx="4528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5"/>
              </a:rPr>
              <a:t>https://air.northwestern.edu/get-started/oer-grants/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72" y="-52439"/>
            <a:ext cx="8585200" cy="821110"/>
          </a:xfrm>
        </p:spPr>
        <p:txBody>
          <a:bodyPr/>
          <a:lstStyle/>
          <a:p>
            <a:r>
              <a:rPr lang="en-US" dirty="0" smtClean="0"/>
              <a:t>Where We’re At – Conventional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586616" y="4240106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http://msecore.northwestern.edu/</a:t>
            </a:r>
            <a:endParaRPr lang="en-US" dirty="0"/>
          </a:p>
        </p:txBody>
      </p:sp>
      <p:pic>
        <p:nvPicPr>
          <p:cNvPr id="6" name="Wednesday__January_29__2020_at_3_17_24_PM_default_49394687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118287"/>
            <a:ext cx="5549900" cy="31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8238"/>
            <a:ext cx="8559800" cy="821110"/>
          </a:xfrm>
        </p:spPr>
        <p:txBody>
          <a:bodyPr/>
          <a:lstStyle/>
          <a:p>
            <a:r>
              <a:rPr lang="en-US" dirty="0" smtClean="0"/>
              <a:t>Where We’re Headed – Rich, Web-based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93522" y="4252998"/>
            <a:ext cx="5701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https://chrisdaaz.github.io/bookdown-sandbox/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327" r="347" b="7582"/>
          <a:stretch/>
        </p:blipFill>
        <p:spPr>
          <a:xfrm>
            <a:off x="398088" y="1291290"/>
            <a:ext cx="6371012" cy="2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1835"/>
            <a:ext cx="8559800" cy="821110"/>
          </a:xfrm>
        </p:spPr>
        <p:txBody>
          <a:bodyPr/>
          <a:lstStyle/>
          <a:p>
            <a:r>
              <a:rPr lang="en-US" dirty="0" smtClean="0"/>
              <a:t>What We’ll Do – Recipe Book!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RecipeBo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571" y="1114303"/>
            <a:ext cx="5456626" cy="3069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68744" y="4266633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5"/>
              </a:rPr>
              <a:t>http://bit.ly/emery-teachxperts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10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1: Organization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008" y="1166768"/>
            <a:ext cx="60667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candidate course that can benefit from OER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Win </a:t>
            </a:r>
            <a:r>
              <a:rPr lang="en-US" dirty="0"/>
              <a:t>Affordable Instructional Resources Initiative </a:t>
            </a:r>
            <a:r>
              <a:rPr lang="en-US" dirty="0" smtClean="0"/>
              <a:t>grant!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Hire work-study students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Organize project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Learn typesetting </a:t>
            </a:r>
            <a:r>
              <a:rPr lang="en-US" dirty="0"/>
              <a:t>and graphics-editing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Create course text templates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Run workshops for work-study students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Software orientation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Copyright/intellectual property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Accessibility training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Organize project tasks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5575" y="1220072"/>
            <a:ext cx="5927725" cy="29328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539" y="1542005"/>
            <a:ext cx="5927725" cy="2413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538" y="1783305"/>
            <a:ext cx="5927725" cy="25445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6537" y="2049440"/>
            <a:ext cx="5927725" cy="8088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1566" y="2857157"/>
            <a:ext cx="5927725" cy="113014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56" y="2089428"/>
            <a:ext cx="2358247" cy="23582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67473" y="426300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3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8" grpId="0" animBg="1"/>
      <p:bldP spid="9" grpId="0" animBg="1"/>
      <p:bldP spid="12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111" t="20915" r="60556" b="52549"/>
          <a:stretch/>
        </p:blipFill>
        <p:spPr>
          <a:xfrm>
            <a:off x="7438990" y="1336429"/>
            <a:ext cx="1035865" cy="1095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7135" y="4128457"/>
            <a:ext cx="371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(2-3 Undergraduate Work-Studies)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9167" t="50850" r="10277" b="30588"/>
          <a:stretch/>
        </p:blipFill>
        <p:spPr>
          <a:xfrm>
            <a:off x="5966094" y="2780463"/>
            <a:ext cx="1189892" cy="1111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2569" t="65360" r="70764" b="25098"/>
          <a:stretch/>
        </p:blipFill>
        <p:spPr>
          <a:xfrm>
            <a:off x="1008410" y="1374603"/>
            <a:ext cx="1746594" cy="132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66389" t="49803" r="24861" b="36863"/>
          <a:stretch/>
        </p:blipFill>
        <p:spPr>
          <a:xfrm>
            <a:off x="6074244" y="1478061"/>
            <a:ext cx="1177952" cy="953580"/>
          </a:xfrm>
          <a:prstGeom prst="rect">
            <a:avLst/>
          </a:prstGeom>
        </p:spPr>
      </p:pic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powerpoint&quot;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2" y="2904159"/>
            <a:ext cx="1100935" cy="10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l="53055" t="33595" r="33750" b="39607"/>
          <a:stretch/>
        </p:blipFill>
        <p:spPr>
          <a:xfrm>
            <a:off x="1975104" y="2681656"/>
            <a:ext cx="1361394" cy="14688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/>
          <a:srcRect l="31112" t="56863" r="59236" b="25621"/>
          <a:stretch/>
        </p:blipFill>
        <p:spPr>
          <a:xfrm>
            <a:off x="7252196" y="2832414"/>
            <a:ext cx="1210919" cy="11673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04279" y="411388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Instructor(s)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</p:spPr>
        <p:txBody>
          <a:bodyPr/>
          <a:lstStyle/>
          <a:p>
            <a:r>
              <a:rPr lang="en-US" sz="2400" dirty="0" smtClean="0"/>
              <a:t>Step 2: Acquire Notes</a:t>
            </a:r>
            <a:endParaRPr lang="en-US" sz="24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38" y="1710866"/>
            <a:ext cx="1710162" cy="1687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149" y="393040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- </a:t>
            </a:r>
            <a:r>
              <a:rPr lang="en-US" dirty="0" err="1" smtClean="0"/>
              <a:t>Inkscape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0999"/>
            <a:ext cx="2235006" cy="13147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22" y="1524820"/>
            <a:ext cx="1905000" cy="21907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3392" y="3943353"/>
            <a:ext cx="529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– </a:t>
            </a:r>
            <a:r>
              <a:rPr lang="en-US" dirty="0" err="1" smtClean="0"/>
              <a:t>LyX</a:t>
            </a:r>
            <a:r>
              <a:rPr lang="en-US" dirty="0" smtClean="0"/>
              <a:t> (LaTeX) and </a:t>
            </a:r>
            <a:r>
              <a:rPr lang="en-US" dirty="0" err="1" smtClean="0"/>
              <a:t>Bookdown</a:t>
            </a:r>
            <a:r>
              <a:rPr lang="en-US" dirty="0" smtClean="0"/>
              <a:t> (R, Markdown)</a:t>
            </a:r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</p:spPr>
        <p:txBody>
          <a:bodyPr/>
          <a:lstStyle/>
          <a:p>
            <a:r>
              <a:rPr lang="en-US" sz="2400" dirty="0" smtClean="0"/>
              <a:t>Step 3: (Soon after!!) Draft Course Notes</a:t>
            </a:r>
            <a:endParaRPr lang="en-US" sz="2400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6">
      <a:dk1>
        <a:srgbClr val="342F2E"/>
      </a:dk1>
      <a:lt1>
        <a:sysClr val="window" lastClr="FFFFFF"/>
      </a:lt1>
      <a:dk2>
        <a:srgbClr val="4E2A84"/>
      </a:dk2>
      <a:lt2>
        <a:srgbClr val="D8D6D6"/>
      </a:lt2>
      <a:accent1>
        <a:srgbClr val="401F68"/>
      </a:accent1>
      <a:accent2>
        <a:srgbClr val="007FA4"/>
      </a:accent2>
      <a:accent3>
        <a:srgbClr val="0D2D6C"/>
      </a:accent3>
      <a:accent4>
        <a:srgbClr val="D9C826"/>
      </a:accent4>
      <a:accent5>
        <a:srgbClr val="CA7C1B"/>
      </a:accent5>
      <a:accent6>
        <a:srgbClr val="D85820"/>
      </a:accent6>
      <a:hlink>
        <a:srgbClr val="5091CD"/>
      </a:hlink>
      <a:folHlink>
        <a:srgbClr val="BBB8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western Engineering Heavy Widescreen" id="{D07B3C76-C64D-2246-8015-D1DEC21D21BA}" vid="{202B7629-6CE7-B246-BFEA-049ACB04CD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8184</TotalTime>
  <Words>589</Words>
  <Application>Microsoft Office PowerPoint</Application>
  <PresentationFormat>On-screen Show (16:9)</PresentationFormat>
  <Paragraphs>154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Courier New</vt:lpstr>
      <vt:lpstr>Wingdings</vt:lpstr>
      <vt:lpstr>Executive</vt:lpstr>
      <vt:lpstr>Multilevel Co-authoring Of Open Education Resources: Collaborating With Students For The Creation Of Course Materials  -or-  Writing Nice, Free Textbooks With Friends </vt:lpstr>
      <vt:lpstr>Outline:</vt:lpstr>
      <vt:lpstr>Provost’s Affordable Instructional Resources Initiative (2019)  </vt:lpstr>
      <vt:lpstr>Where We’re At – Conventional Texts</vt:lpstr>
      <vt:lpstr>Where We’re Headed – Rich, Web-based Texts</vt:lpstr>
      <vt:lpstr>What We’ll Do – Recipe Book!</vt:lpstr>
      <vt:lpstr>Step 1: Organization</vt:lpstr>
      <vt:lpstr>Step 2: Acquire Notes</vt:lpstr>
      <vt:lpstr>Step 3: (Soon after!!) Draft Course Notes</vt:lpstr>
      <vt:lpstr>Step 4: Editing and Project Management</vt:lpstr>
      <vt:lpstr>PowerPoint Presentation</vt:lpstr>
      <vt:lpstr>PowerPoint Presentation</vt:lpstr>
      <vt:lpstr>Lessons Learned</vt:lpstr>
      <vt:lpstr>PowerPoint Presentation</vt:lpstr>
      <vt:lpstr>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Martel</dc:creator>
  <cp:lastModifiedBy>Jonathan Daniel Emery</cp:lastModifiedBy>
  <cp:revision>297</cp:revision>
  <cp:lastPrinted>2015-07-30T22:06:39Z</cp:lastPrinted>
  <dcterms:created xsi:type="dcterms:W3CDTF">2015-07-29T19:46:13Z</dcterms:created>
  <dcterms:modified xsi:type="dcterms:W3CDTF">2020-01-30T04:07:07Z</dcterms:modified>
</cp:coreProperties>
</file>